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82" r:id="rId12"/>
    <p:sldId id="268" r:id="rId13"/>
    <p:sldId id="270" r:id="rId14"/>
    <p:sldId id="269" r:id="rId15"/>
    <p:sldId id="261" r:id="rId16"/>
    <p:sldId id="281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  <a:srgbClr val="002E00"/>
    <a:srgbClr val="004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73" autoAdjust="0"/>
    <p:restoredTop sz="94728" autoAdjust="0"/>
  </p:normalViewPr>
  <p:slideViewPr>
    <p:cSldViewPr>
      <p:cViewPr varScale="1">
        <p:scale>
          <a:sx n="74" d="100"/>
          <a:sy n="74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B0C49-C205-45A3-9FC6-B22C18302975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5F78C-CF59-4353-BE8F-5EEFD8A92F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5F78C-CF59-4353-BE8F-5EEFD8A92FAB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F6283-1410-4CE8-98B2-E7C713A7710C}" type="datetimeFigureOut">
              <a:rPr lang="ru-RU" smtClean="0"/>
              <a:pPr/>
              <a:t>08.03.2010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9F070-F433-40A0-A61D-8CD21BD533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 bright="1000" contrast="6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1228671529_lilija_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714884"/>
            <a:ext cx="3500430" cy="214311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2" name="Рисунок 11" descr="43ed37bf0a32.jpg"/>
          <p:cNvPicPr>
            <a:picLocks noChangeAspect="1"/>
          </p:cNvPicPr>
          <p:nvPr/>
        </p:nvPicPr>
        <p:blipFill>
          <a:blip r:embed="rId3">
            <a:lum bright="5000" contrast="10000"/>
          </a:blip>
          <a:stretch>
            <a:fillRect/>
          </a:stretch>
        </p:blipFill>
        <p:spPr>
          <a:xfrm>
            <a:off x="5072067" y="0"/>
            <a:ext cx="4071933" cy="6858000"/>
          </a:xfrm>
          <a:prstGeom prst="rect">
            <a:avLst/>
          </a:prstGeom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rgbClr val="000000">
                <a:alpha val="47000"/>
              </a:srgbClr>
            </a:outerShdw>
            <a:softEdge rad="112500"/>
          </a:effectLst>
          <a:scene3d>
            <a:camera prst="orthographicFront"/>
            <a:lightRig rig="threePt" dir="t"/>
          </a:scene3d>
          <a:sp3d prstMaterial="softEdge"/>
        </p:spPr>
      </p:pic>
      <p:sp>
        <p:nvSpPr>
          <p:cNvPr id="4" name="TextBox 3"/>
          <p:cNvSpPr txBox="1"/>
          <p:nvPr/>
        </p:nvSpPr>
        <p:spPr>
          <a:xfrm>
            <a:off x="0" y="1500174"/>
            <a:ext cx="65722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accent3">
                    <a:lumMod val="50000"/>
                  </a:schemeClr>
                </a:solidFill>
                <a:latin typeface="Aquarelle" pitchFamily="66" charset="-52"/>
              </a:rPr>
              <a:t>C</a:t>
            </a:r>
            <a:r>
              <a:rPr lang="ru-RU" sz="9600" dirty="0" smtClean="0">
                <a:solidFill>
                  <a:schemeClr val="accent3">
                    <a:lumMod val="50000"/>
                  </a:schemeClr>
                </a:solidFill>
                <a:latin typeface="Aquarelle" pitchFamily="66" charset="-52"/>
              </a:rPr>
              <a:t>тоит ли</a:t>
            </a:r>
          </a:p>
          <a:p>
            <a:pPr algn="ctr"/>
            <a:r>
              <a:rPr lang="ru-RU" sz="9600" dirty="0" smtClean="0">
                <a:solidFill>
                  <a:schemeClr val="accent3">
                    <a:lumMod val="50000"/>
                  </a:schemeClr>
                </a:solidFill>
                <a:latin typeface="Aquarelle" pitchFamily="66" charset="-52"/>
              </a:rPr>
              <a:t>ждать?</a:t>
            </a:r>
          </a:p>
          <a:p>
            <a:pPr algn="ctr"/>
            <a:endParaRPr lang="ru-RU" sz="8000" dirty="0">
              <a:solidFill>
                <a:schemeClr val="accent3">
                  <a:lumMod val="50000"/>
                </a:schemeClr>
              </a:solidFill>
              <a:latin typeface="Aquarelle" pitchFamily="66" charset="-5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412233_1243552173_bluewallpapers060.jpg"/>
          <p:cNvPicPr>
            <a:picLocks noChangeAspect="1"/>
          </p:cNvPicPr>
          <p:nvPr/>
        </p:nvPicPr>
        <p:blipFill>
          <a:blip r:embed="rId3">
            <a:lum bright="40000" contrast="-40000"/>
          </a:blip>
          <a:stretch>
            <a:fillRect/>
          </a:stretch>
        </p:blipFill>
        <p:spPr>
          <a:xfrm>
            <a:off x="127000" y="95250"/>
            <a:ext cx="8890000" cy="666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42910" y="428604"/>
            <a:ext cx="80724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 Black" pitchFamily="34" charset="0"/>
              </a:rPr>
              <a:t>Признаю себя девушкой/юношей.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 Black" pitchFamily="34" charset="0"/>
              </a:rPr>
              <a:t>Моё половое влечение – это ценность.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 Black" pitchFamily="34" charset="0"/>
              </a:rPr>
              <a:t>Я с уважением отношусь к своему телу. 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 Black" pitchFamily="34" charset="0"/>
              </a:rPr>
              <a:t>Ношу в себе способность к продолжению рода.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latin typeface="Arial Black" pitchFamily="34" charset="0"/>
              </a:rPr>
              <a:t>Стремлюсь сохранить себя целиком для супруга/супруги. 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KUMENTY\Prezentacje\к презинтации\vlyblenn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3028950"/>
            <a:ext cx="5753100" cy="3829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428596" y="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Если ты девушка- имеешь право целиком пожертвовать себя своему мужу. Таким образом, ты отдаёшь всю себя супружеству. Быть целомудренной и скромной девушкой – это осбая радость. Целомудренная девушка излучает обояние.  Это видно и слышно. Целомудрие привлекает, притягивает. Грустно, когда симпатичная девушка излучает распущенность. Это тоже видно.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0" y="2143116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Если ты юноша-должен управлять собой и уметь контролировать  свои желания – тогда ты станешь  истинным даром для своей жены.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307181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Можно сказать, что целомудрие –это полнота обладания собой, что бы иметь возможность отдать себя  целиком. Это настоящее «определение целомудрия». Целомудрие решает судьбу любви</a:t>
            </a:r>
            <a:r>
              <a:rPr lang="ru-RU" sz="2000" dirty="0" smtClean="0"/>
              <a:t>.                                             Д-р Ванда Полтавская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0" y="4214818"/>
            <a:ext cx="8286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Целомудрие позволяет развиваться и созревать вашей любви. </a:t>
            </a:r>
            <a:endParaRPr lang="pl-PL" sz="2000" b="1" dirty="0" smtClean="0"/>
          </a:p>
          <a:p>
            <a:endParaRPr lang="pl-PL" sz="2000" b="1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Плоды </a:t>
            </a:r>
            <a:r>
              <a:rPr lang="ru-RU" sz="2800" b="1" dirty="0" smtClean="0">
                <a:solidFill>
                  <a:srgbClr val="FF0000"/>
                </a:solidFill>
              </a:rPr>
              <a:t>любви слодки, но сорванные раньше времени, они кислые и недозрелые. </a:t>
            </a:r>
            <a:endParaRPr lang="ru-RU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62865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каждую минуту жизни имеешь возможность вступить на дорогу целомудрия.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0"/>
            <a:ext cx="621510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Путь к целомудрию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14356"/>
            <a:ext cx="892971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Возбуди в себе желание быть целомудренным.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885828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Не смешивай половое влечение с любовью.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42908" y="1857364"/>
            <a:ext cx="928690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Приобретай навыки самоконтроля, не поддавайся желаниям.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786058"/>
            <a:ext cx="55721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Избегай порнографии.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214686"/>
            <a:ext cx="771530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Укрепляй себя молитвой и Евхаристией.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500098" y="3714752"/>
            <a:ext cx="98584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Разумно используй средства массовой информации.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643446"/>
            <a:ext cx="76438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Внимательно выбирай друзей.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5072074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 поддавайся пропаганде сексуальной свободы и наслаждения жизнью.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72206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Сохраняй скромность в одежде и поведении.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809231d00488326193f914e83a723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0"/>
            <a:ext cx="4786314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1500166" y="0"/>
            <a:ext cx="60054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Сексуальное знакомство это:</a:t>
            </a:r>
            <a:endParaRPr lang="ru-RU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64291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- впечатление, оставляющее след в психике;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857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- неповторимый опыт, т.е.  его нельзя повторить – первый раз бывает только раз;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71448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- очень интимная встреча двух человек;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928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- возможность зачатия ребёнка  (без желания заводить ребёнка);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714620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Сексуальное знакомство лучше отложить, чем поторопится в условиях увлечённости и  не обдуманности, давления или страха. 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429132"/>
            <a:ext cx="9144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Сначала нужно выстраивать отношения дружбы и любви, начало сожительства затрудняет, а иногда делает невозможным их развитие, блокирует их возможность по-настоящему познавать друг друга.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g.jpeg т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Аргументы «за» и «против» сожительства перед супружеством.</a:t>
            </a:r>
            <a:endParaRPr lang="ru-RU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23574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  <a:endParaRPr lang="ru-RU" sz="20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928670"/>
            <a:ext cx="11900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Против</a:t>
            </a:r>
            <a:endParaRPr lang="ru-RU" sz="24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02688"/>
            <a:ext cx="35719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Любопытство.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Ожидание приятных удовольствий.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Желание получить «доказательство любви»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Снятие напряжения.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Поиск острых ощущений.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Стремление быть не хуже других.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Желание произвести впечатление на других.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Попытка приспособится, проверка самих себя.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Желание приобрести опыт.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Убеждение, что имеем право, потому, что любим друг друга.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1571612"/>
            <a:ext cx="35004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Незапланированное  зачатие ребёнка.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Возможность заражения (СПИД и др.).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Боязнь бесплодия.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Страх перед абортом.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Не  стоит размениваться «по мелочам».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Сохранение целиком себя для супруга/супруги.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Угрызение совести.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Отдаление от Бога.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Преграда в достижении своей мечты.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Изоляция от родителей.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�Untitled-6.jpg"/>
          <p:cNvPicPr>
            <a:picLocks noChangeAspect="1"/>
          </p:cNvPicPr>
          <p:nvPr/>
        </p:nvPicPr>
        <p:blipFill>
          <a:blip r:embed="rId2">
            <a:lum bright="40000"/>
          </a:blip>
          <a:stretch>
            <a:fillRect/>
          </a:stretch>
        </p:blipFill>
        <p:spPr>
          <a:xfrm>
            <a:off x="6639292" y="3074453"/>
            <a:ext cx="2504708" cy="3783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1227771719_2.jpg"/>
          <p:cNvPicPr>
            <a:picLocks noChangeAspect="1"/>
          </p:cNvPicPr>
          <p:nvPr/>
        </p:nvPicPr>
        <p:blipFill>
          <a:blip r:embed="rId3">
            <a:lum bright="40000"/>
          </a:blip>
          <a:stretch>
            <a:fillRect/>
          </a:stretch>
        </p:blipFill>
        <p:spPr>
          <a:xfrm>
            <a:off x="0" y="0"/>
            <a:ext cx="3895725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big.jpeg р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1500174"/>
            <a:ext cx="2928958" cy="4408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071934" y="571480"/>
            <a:ext cx="5072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1. Ухаживание – созидание дружбы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929066"/>
            <a:ext cx="3786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2. Обручение – создание любви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2700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3. Супружество – создание единства и продолжение жизни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1643050"/>
            <a:ext cx="77867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нарушай последовательности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Festus" pitchFamily="2" charset="0"/>
              </a:rPr>
              <a:t>Чистота сердца  добывается ежедневным трудом в борьбе со своими слабостями. </a:t>
            </a:r>
          </a:p>
          <a:p>
            <a:r>
              <a:rPr lang="ru-RU" sz="2800" dirty="0" smtClean="0">
                <a:latin typeface="Festus" pitchFamily="2" charset="0"/>
              </a:rPr>
              <a:t>Если вы готовы к борьбе с искушениями и любыми проявлениями, нарушающими целомудрие, то сможете подняться после любого падения.                                                 Мать Тереза</a:t>
            </a:r>
            <a:endParaRPr lang="ru-RU" sz="2800" dirty="0">
              <a:latin typeface="Festus" pitchFamily="2" charset="0"/>
            </a:endParaRPr>
          </a:p>
        </p:txBody>
      </p:sp>
      <p:pic>
        <p:nvPicPr>
          <p:cNvPr id="3" name="Рисунок 2" descr="сердечкоjpe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2571744"/>
            <a:ext cx="5348738" cy="40719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36115065_volny_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662563"/>
            <a:ext cx="7572428" cy="5641459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1270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TextBox 5"/>
          <p:cNvSpPr txBox="1"/>
          <p:nvPr/>
        </p:nvSpPr>
        <p:spPr>
          <a:xfrm>
            <a:off x="1357290" y="1000108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venture" pitchFamily="2" charset="0"/>
              </a:rPr>
              <a:t>Жизнь – это шанс, используй его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2214554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dventure" pitchFamily="2" charset="0"/>
              </a:rPr>
              <a:t>Жизнь –это тайна, открой её 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dventure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57187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/>
                <a:solidFill>
                  <a:schemeClr val="accent3"/>
                </a:solidFill>
                <a:latin typeface="Adventure" pitchFamily="2" charset="0"/>
              </a:rPr>
              <a:t>Жизнь –это борьба, выдержи её</a:t>
            </a:r>
            <a:endParaRPr lang="ru-RU" sz="2800" b="1" dirty="0">
              <a:ln/>
              <a:solidFill>
                <a:schemeClr val="accent3"/>
              </a:solidFill>
              <a:latin typeface="Adventure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4857760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enture" pitchFamily="2" charset="0"/>
              </a:rPr>
              <a:t>Жизнь –это любовь, наслаждайся ею  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3817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Дар любви</a:t>
            </a:r>
            <a:r>
              <a:rPr lang="en-US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loves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4282" y="1428736"/>
            <a:ext cx="824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Только тот  может быть даром, кто умеет жертвовать, кто владеет самим собой.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8592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Любить может только свободный человек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143116"/>
            <a:ext cx="413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В любви важнее давать, а не получать.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500306"/>
            <a:ext cx="9572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Настоящая любовь –это добровольный акт, который выражается в глубоком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стремлении заботится  о благе другого человека.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4286256"/>
            <a:ext cx="7977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Настоящая любовь развивается так:  сегодня я люблю тебя больше чем вчера,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но меньше, чем буду любить завтра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000636"/>
            <a:ext cx="7620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Настоящая любовь стремится к совместной жизни, а не к использованию: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людей нужно любить, а вещи использовать- и никогда наоборот.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5715016"/>
            <a:ext cx="8636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Настоящая любовь возникает между людьми, а не только телами,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касается личности человека в биологическом , психическом и эмоциональном плане.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15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Настоящая любовь возникает между людьми, а не только телами, </a:t>
            </a:r>
          </a:p>
          <a:p>
            <a:r>
              <a:rPr lang="ru-RU" dirty="0" smtClean="0"/>
              <a:t>касается личности человека в биологическом , психическом и эмоциональном плане.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471" y="1071546"/>
            <a:ext cx="9096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У настоящей любви всегда есть время и умение ждать (от симпатии к эмпатии)-</a:t>
            </a:r>
          </a:p>
          <a:p>
            <a:r>
              <a:rPr lang="ru-RU" dirty="0" smtClean="0"/>
              <a:t>Половое влечение не умеет ждать, оно нетерпеливо, ведёт к оскорблениям и претензиям</a:t>
            </a:r>
          </a:p>
          <a:p>
            <a:r>
              <a:rPr lang="ru-RU" dirty="0" smtClean="0"/>
              <a:t>(от симпатии к антипатии).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2071678"/>
            <a:ext cx="553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Настоящая любовь рождает добро … и только добро.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6143644"/>
            <a:ext cx="5062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Любви нужно учится и учится!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21501721_8202767_1193908054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643182"/>
            <a:ext cx="4714908" cy="32147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g.jpeg о ин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4572000" cy="3124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14546" y="0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Разговор тела…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57148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4C00"/>
                </a:solidFill>
              </a:rPr>
              <a:t>Его тело думало, что её тело тоже хотело,</a:t>
            </a:r>
            <a:endParaRPr lang="ru-RU" dirty="0">
              <a:solidFill>
                <a:srgbClr val="004C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07154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E00"/>
                </a:solidFill>
              </a:rPr>
              <a:t>А её сердце хотело того,  о чём его тело не знало. </a:t>
            </a:r>
            <a:endParaRPr lang="ru-RU" dirty="0">
              <a:solidFill>
                <a:srgbClr val="002E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1714488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Нам сейчас так хорошо, не хотим знать правды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30" name="Picture 6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00174"/>
            <a:ext cx="5715000" cy="214314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5572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Потребность девушки в ласке юноша расценивает как приглашение к чему-то большему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615011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Несдержанность юноши девушка  расценивает как доказательство любви.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14290"/>
            <a:ext cx="73148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Дар полового влечения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14038" y="1142984"/>
            <a:ext cx="9458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Человек наделяется даром полового влечения с рождения.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50" y="2143116"/>
            <a:ext cx="8929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Юноша и девушка -  лица противоположного пола – являются противниками?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16" y="3357562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Юноша и девушка – лица разного пола – являются «чужаками»?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00570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Юноша и девушка – лица, дополняющие   друг друга – дополняют друг друга !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6" name="Picture 2" descr="C:\Program Files\Microsoft Office\MEDIA\OFFICE12\Lines\BD1453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000768"/>
            <a:ext cx="7786742" cy="1297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-23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bright="30000" contrast="-30000"/>
          </a:blip>
          <a:stretch>
            <a:fillRect/>
          </a:stretch>
        </p:blipFill>
        <p:spPr>
          <a:xfrm>
            <a:off x="0" y="142852"/>
            <a:ext cx="9144000" cy="6555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714348" y="357166"/>
            <a:ext cx="81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Слово «секс»  (от лат.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seksus)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означает «влечение». Почему, говоря в повседневной жизни о сексе, смотрим на человека ниже пояса, думаем о половой близости, и это, к сожалению, часто противоестественно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40" y="1643050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Сексуальность касается всей его личности , и её объединяет то, что мы относим её только  к биологической сфере.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Когда мною властвуют желания, то я уже не властен над собой.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Когда страсть сидит за столом, разум стоит за дверью.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286124"/>
            <a:ext cx="8072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Половое влечение вместе с инстинктивными реакциями подобно огню, который сам по себе полезен, но когда выходит из-под контроля, становится пожаром, разбушевавшейся стихией, уничтожающей всё вокруг. Огня не следует гасить и затаптывать. Половое влечение  можно и нужно контролировать и властвовать над ним.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214950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Существует первенство разума над половыми влечением. Главный сексуальный орган- это МОЗГ, половые органы - это только органы исполнители.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3268503_bf893b1b.jpg"/>
          <p:cNvPicPr>
            <a:picLocks noChangeAspect="1"/>
          </p:cNvPicPr>
          <p:nvPr/>
        </p:nvPicPr>
        <p:blipFill>
          <a:blip r:embed="rId2">
            <a:lum bright="30000" contrast="-40000"/>
          </a:blip>
          <a:stretch>
            <a:fillRect/>
          </a:stretch>
        </p:blipFill>
        <p:spPr>
          <a:xfrm>
            <a:off x="2500298" y="-285776"/>
            <a:ext cx="4572032" cy="714377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6643702" y="14285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Да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14290"/>
            <a:ext cx="1071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Нет 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1500174"/>
            <a:ext cx="52150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Секс служит любви и продолжению рода, и поэтому сексуальные отношения могут быть только  и исключительно в супружестве, тогда они являются знаком единения, знаком отцовства и материнства.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85794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Секс-это развлечение , игра, секс- это удовольствие, секс можно купить за деньги.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14686"/>
            <a:ext cx="42148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Неправильно понятая  и неправильно использованная  сексуальность ведёт к порнографии, контрацепции, абортам, проституции.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4572008"/>
            <a:ext cx="4643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Правильно понятая и управляемая  сексуальность приводит в жизни к прекрасным вещам – любви, супружеству, материнству, отцовству.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0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785794"/>
            <a:ext cx="4286280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714348" y="3441680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ты заполнишь эти 99 часов, если не научишься в молодости проявлять любовь к своему избраннику вне сексуальных отношений и сосредоточишься только на физической близости?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52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Статистика свидетельствует, что на 100 часов супружеской жизни приходится 1 час половой близости.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42860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357166"/>
            <a:ext cx="54251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Дар целомудрия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svid4_html_1572885c.jpg"/>
          <p:cNvPicPr>
            <a:picLocks noChangeAspect="1"/>
          </p:cNvPicPr>
          <p:nvPr/>
        </p:nvPicPr>
        <p:blipFill>
          <a:blip r:embed="rId2">
            <a:lum bright="10000" contrast="-40000"/>
          </a:blip>
          <a:stretch>
            <a:fillRect/>
          </a:stretch>
        </p:blipFill>
        <p:spPr>
          <a:xfrm>
            <a:off x="2285984" y="1500174"/>
            <a:ext cx="4572032" cy="5357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14282" y="1428736"/>
            <a:ext cx="892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Целомудрие - чистота, чистый, чистая. Чистый – это значит, без примесей, без загрязнений, без царапин, без изъяна, без пятен, без единого недостатка.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571744"/>
            <a:ext cx="87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Целомудрие  человека касается всей его личности, выражается в мыслях, словах, поступках.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143512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Сексуальное целомудрие перед супружеством- это не только отсутствие половых контактов, но и отсутствие каких бы то ни было сексуальных действий. И в основе такого поведения понимание и сохранение  дара полового влечения и продолжения рода.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1207</Words>
  <Application>Microsoft Office PowerPoint</Application>
  <PresentationFormat>Pokaz na ekranie (4:3)</PresentationFormat>
  <Paragraphs>117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Тема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Иннес</dc:creator>
  <cp:lastModifiedBy>FuckYouBill</cp:lastModifiedBy>
  <cp:revision>122</cp:revision>
  <dcterms:created xsi:type="dcterms:W3CDTF">2009-11-23T17:41:20Z</dcterms:created>
  <dcterms:modified xsi:type="dcterms:W3CDTF">2010-03-08T21:05:07Z</dcterms:modified>
</cp:coreProperties>
</file>